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ae3842bc59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ae3842bc59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ae3842bc59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ae3842bc59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ae3842bc59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ae3842bc59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ae3842bc59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ae3842bc59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ae3842bc59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ae3842bc59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ae3842bc59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ae3842bc59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ae3842bc59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ae3842bc59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ae3842bc59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ae3842bc59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ae3842bc5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ae3842bc5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ae3842bc59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ae3842bc59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ae3842bc59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ae3842bc59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ae3842bc59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ae3842bc59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ae3842bc59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ae3842bc59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ae3842bc59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ae3842bc59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ae3842bc59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ae3842bc59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0" Type="http://schemas.openxmlformats.org/officeDocument/2006/relationships/image" Target="../media/image25.png"/><Relationship Id="rId9" Type="http://schemas.openxmlformats.org/officeDocument/2006/relationships/image" Target="../media/image11.png"/><Relationship Id="rId5" Type="http://schemas.openxmlformats.org/officeDocument/2006/relationships/image" Target="../media/image8.png"/><Relationship Id="rId6" Type="http://schemas.openxmlformats.org/officeDocument/2006/relationships/image" Target="../media/image17.png"/><Relationship Id="rId7" Type="http://schemas.openxmlformats.org/officeDocument/2006/relationships/image" Target="../media/image1.png"/><Relationship Id="rId8" Type="http://schemas.openxmlformats.org/officeDocument/2006/relationships/image" Target="../media/image2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png"/><Relationship Id="rId4" Type="http://schemas.openxmlformats.org/officeDocument/2006/relationships/image" Target="../media/image27.png"/><Relationship Id="rId5" Type="http://schemas.openxmlformats.org/officeDocument/2006/relationships/image" Target="../media/image22.png"/><Relationship Id="rId6" Type="http://schemas.openxmlformats.org/officeDocument/2006/relationships/image" Target="../media/image24.png"/><Relationship Id="rId7" Type="http://schemas.openxmlformats.org/officeDocument/2006/relationships/image" Target="../media/image2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Relationship Id="rId4" Type="http://schemas.openxmlformats.org/officeDocument/2006/relationships/image" Target="../media/image2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5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YouTube Works Behind the Scenes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Tech Overview for Grade 12 Students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type="title"/>
          </p:nvPr>
        </p:nvSpPr>
        <p:spPr>
          <a:xfrm>
            <a:off x="311700" y="294225"/>
            <a:ext cx="8520600" cy="52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500"/>
              <a:t>Recommendation System</a:t>
            </a:r>
            <a:endParaRPr sz="2500"/>
          </a:p>
        </p:txBody>
      </p:sp>
      <p:sp>
        <p:nvSpPr>
          <p:cNvPr id="119" name="Google Shape;119;p22"/>
          <p:cNvSpPr txBox="1"/>
          <p:nvPr>
            <p:ph idx="1" type="body"/>
          </p:nvPr>
        </p:nvSpPr>
        <p:spPr>
          <a:xfrm>
            <a:off x="311700" y="820425"/>
            <a:ext cx="8520600" cy="374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YouTube recommends videos based on: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Watch history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Likes/subscriptions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Similar users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AI models (Deep Learning)</a:t>
            </a:r>
            <a:endParaRPr/>
          </a:p>
        </p:txBody>
      </p:sp>
      <p:pic>
        <p:nvPicPr>
          <p:cNvPr id="120" name="Google Shape;120;p22" title="Recommendati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1225" y="2963750"/>
            <a:ext cx="4781550" cy="97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Ads &amp; Monetization</a:t>
            </a:r>
            <a:endParaRPr b="1"/>
          </a:p>
        </p:txBody>
      </p:sp>
      <p:sp>
        <p:nvSpPr>
          <p:cNvPr id="126" name="Google Shape;126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How creators earn money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Types of ads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How YouTube selects which ad to show</a:t>
            </a:r>
            <a:endParaRPr/>
          </a:p>
        </p:txBody>
      </p:sp>
      <p:pic>
        <p:nvPicPr>
          <p:cNvPr id="127" name="Google Shape;127;p23" title="A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5863" y="2505125"/>
            <a:ext cx="6772275" cy="173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/>
          <p:nvPr>
            <p:ph type="title"/>
          </p:nvPr>
        </p:nvSpPr>
        <p:spPr>
          <a:xfrm>
            <a:off x="311700" y="294225"/>
            <a:ext cx="8520600" cy="4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500"/>
              <a:t>Analytics Behind YouTube</a:t>
            </a:r>
            <a:endParaRPr sz="2500"/>
          </a:p>
        </p:txBody>
      </p:sp>
      <p:sp>
        <p:nvSpPr>
          <p:cNvPr id="133" name="Google Shape;133;p24"/>
          <p:cNvSpPr txBox="1"/>
          <p:nvPr>
            <p:ph idx="1" type="body"/>
          </p:nvPr>
        </p:nvSpPr>
        <p:spPr>
          <a:xfrm>
            <a:off x="311700" y="852600"/>
            <a:ext cx="8520600" cy="37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YouTube collects anonymized statistics (watch time, clicks)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Used to improve recommendations &amp; performance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Uses tools like BigQuery, Kafka, etc.</a:t>
            </a:r>
            <a:endParaRPr/>
          </a:p>
        </p:txBody>
      </p:sp>
      <p:pic>
        <p:nvPicPr>
          <p:cNvPr id="134" name="Google Shape;134;p24" title="Analytic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6012" y="1905722"/>
            <a:ext cx="3911976" cy="299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What Technologies Does YouTube Use?</a:t>
            </a:r>
            <a:endParaRPr b="1"/>
          </a:p>
        </p:txBody>
      </p:sp>
      <p:sp>
        <p:nvSpPr>
          <p:cNvPr id="140" name="Google Shape;140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en">
                <a:solidFill>
                  <a:schemeClr val="dk1"/>
                </a:solidFill>
              </a:rPr>
              <a:t>Frontend:</a:t>
            </a:r>
            <a:r>
              <a:rPr lang="en">
                <a:solidFill>
                  <a:schemeClr val="dk1"/>
                </a:solidFill>
              </a:rPr>
              <a:t> JavaScript, HTML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en">
                <a:solidFill>
                  <a:schemeClr val="dk1"/>
                </a:solidFill>
              </a:rPr>
              <a:t>Backend:</a:t>
            </a:r>
            <a:r>
              <a:rPr lang="en">
                <a:solidFill>
                  <a:schemeClr val="dk1"/>
                </a:solidFill>
              </a:rPr>
              <a:t> C++, Java, Go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en">
                <a:solidFill>
                  <a:schemeClr val="dk1"/>
                </a:solidFill>
              </a:rPr>
              <a:t>Databases:</a:t>
            </a:r>
            <a:r>
              <a:rPr lang="en">
                <a:solidFill>
                  <a:schemeClr val="dk1"/>
                </a:solidFill>
              </a:rPr>
              <a:t> Bigtable, Spanner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en">
                <a:solidFill>
                  <a:schemeClr val="dk1"/>
                </a:solidFill>
              </a:rPr>
              <a:t>Cloud:</a:t>
            </a:r>
            <a:r>
              <a:rPr lang="en">
                <a:solidFill>
                  <a:schemeClr val="dk1"/>
                </a:solidFill>
              </a:rPr>
              <a:t> Google Cloud Storage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en">
                <a:solidFill>
                  <a:schemeClr val="dk1"/>
                </a:solidFill>
              </a:rPr>
              <a:t>AI:</a:t>
            </a:r>
            <a:r>
              <a:rPr lang="en">
                <a:solidFill>
                  <a:schemeClr val="dk1"/>
                </a:solidFill>
              </a:rPr>
              <a:t> TensorFlow</a:t>
            </a:r>
            <a:endParaRPr/>
          </a:p>
        </p:txBody>
      </p:sp>
      <p:pic>
        <p:nvPicPr>
          <p:cNvPr id="141" name="Google Shape;14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6475" y="1017725"/>
            <a:ext cx="2513573" cy="9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5"/>
          <p:cNvPicPr preferRelativeResize="0"/>
          <p:nvPr/>
        </p:nvPicPr>
        <p:blipFill rotWithShape="1">
          <a:blip r:embed="rId4">
            <a:alphaModFix/>
          </a:blip>
          <a:srcRect b="0" l="33065" r="33507" t="0"/>
          <a:stretch/>
        </p:blipFill>
        <p:spPr>
          <a:xfrm>
            <a:off x="4631450" y="2089475"/>
            <a:ext cx="635023" cy="633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5"/>
          <p:cNvPicPr preferRelativeResize="0"/>
          <p:nvPr/>
        </p:nvPicPr>
        <p:blipFill rotWithShape="1">
          <a:blip r:embed="rId5">
            <a:alphaModFix/>
          </a:blip>
          <a:srcRect b="0" l="27870" r="30924" t="0"/>
          <a:stretch/>
        </p:blipFill>
        <p:spPr>
          <a:xfrm>
            <a:off x="5409187" y="2059413"/>
            <a:ext cx="508150" cy="693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16552" y="2089476"/>
            <a:ext cx="1105224" cy="736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5"/>
          <p:cNvPicPr preferRelativeResize="0"/>
          <p:nvPr/>
        </p:nvPicPr>
        <p:blipFill rotWithShape="1">
          <a:blip r:embed="rId7">
            <a:alphaModFix/>
          </a:blip>
          <a:srcRect b="0" l="0" r="63263" t="0"/>
          <a:stretch/>
        </p:blipFill>
        <p:spPr>
          <a:xfrm>
            <a:off x="4631450" y="2936775"/>
            <a:ext cx="698238" cy="63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5"/>
          <p:cNvPicPr preferRelativeResize="0"/>
          <p:nvPr/>
        </p:nvPicPr>
        <p:blipFill rotWithShape="1">
          <a:blip r:embed="rId8">
            <a:alphaModFix/>
          </a:blip>
          <a:srcRect b="11478" l="45617" r="5109" t="12855"/>
          <a:stretch/>
        </p:blipFill>
        <p:spPr>
          <a:xfrm>
            <a:off x="5477075" y="2955276"/>
            <a:ext cx="698250" cy="634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5"/>
          <p:cNvPicPr preferRelativeResize="0"/>
          <p:nvPr/>
        </p:nvPicPr>
        <p:blipFill rotWithShape="1">
          <a:blip r:embed="rId9">
            <a:alphaModFix/>
          </a:blip>
          <a:srcRect b="21483" l="29667" r="29405" t="23401"/>
          <a:stretch/>
        </p:blipFill>
        <p:spPr>
          <a:xfrm>
            <a:off x="6322700" y="2898000"/>
            <a:ext cx="789876" cy="73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5"/>
          <p:cNvPicPr preferRelativeResize="0"/>
          <p:nvPr/>
        </p:nvPicPr>
        <p:blipFill rotWithShape="1">
          <a:blip r:embed="rId10">
            <a:alphaModFix/>
          </a:blip>
          <a:srcRect b="0" l="14493" r="12567" t="21135"/>
          <a:stretch/>
        </p:blipFill>
        <p:spPr>
          <a:xfrm>
            <a:off x="4544175" y="3719925"/>
            <a:ext cx="1373149" cy="111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Careers That Build YouTube</a:t>
            </a:r>
            <a:endParaRPr b="1"/>
          </a:p>
        </p:txBody>
      </p:sp>
      <p:sp>
        <p:nvSpPr>
          <p:cNvPr id="154" name="Google Shape;154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Software Engineer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Machine Learning Engineer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UI/UX Designer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Data Scientist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Cloud Architect</a:t>
            </a:r>
            <a:endParaRPr/>
          </a:p>
        </p:txBody>
      </p:sp>
      <p:pic>
        <p:nvPicPr>
          <p:cNvPr id="155" name="Google Shape;15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8925" y="1238375"/>
            <a:ext cx="1296874" cy="1296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7375" y="1512127"/>
            <a:ext cx="1540123" cy="1540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21025" y="2202114"/>
            <a:ext cx="1496323" cy="149632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ata Scientist" id="158" name="Google Shape;158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17350" y="2726852"/>
            <a:ext cx="1824926" cy="1824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99075" y="3365750"/>
            <a:ext cx="1633224" cy="1633224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6"/>
          <p:cNvSpPr txBox="1"/>
          <p:nvPr/>
        </p:nvSpPr>
        <p:spPr>
          <a:xfrm>
            <a:off x="5201600" y="4210950"/>
            <a:ext cx="1264500" cy="2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Data Scientist</a:t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161" name="Google Shape;161;p26"/>
          <p:cNvSpPr txBox="1"/>
          <p:nvPr/>
        </p:nvSpPr>
        <p:spPr>
          <a:xfrm>
            <a:off x="5302450" y="2447550"/>
            <a:ext cx="1326000" cy="2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Software Engineer</a:t>
            </a:r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7"/>
          <p:cNvSpPr txBox="1"/>
          <p:nvPr>
            <p:ph type="title"/>
          </p:nvPr>
        </p:nvSpPr>
        <p:spPr>
          <a:xfrm>
            <a:off x="311700" y="2517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Summary</a:t>
            </a:r>
            <a:endParaRPr b="1"/>
          </a:p>
        </p:txBody>
      </p:sp>
      <p:sp>
        <p:nvSpPr>
          <p:cNvPr id="167" name="Google Shape;167;p27"/>
          <p:cNvSpPr txBox="1"/>
          <p:nvPr>
            <p:ph idx="1" type="body"/>
          </p:nvPr>
        </p:nvSpPr>
        <p:spPr>
          <a:xfrm>
            <a:off x="311700" y="874075"/>
            <a:ext cx="8520600" cy="369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AI-powered search &amp; recommendations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Scalable backend microservices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Distributed cloud systems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Video processing pipelines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Global CDNs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68" name="Google Shape;168;p27" title="highlevelOverview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78988" y="661250"/>
            <a:ext cx="5453325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 / Discussion</a:t>
            </a:r>
            <a:endParaRPr/>
          </a:p>
        </p:txBody>
      </p:sp>
      <p:pic>
        <p:nvPicPr>
          <p:cNvPr id="174" name="Google Shape;17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8675" y="1590075"/>
            <a:ext cx="4047124" cy="2276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94525" y="1278100"/>
            <a:ext cx="2900451" cy="2900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Why Learn About YouTube?</a:t>
            </a:r>
            <a:endParaRPr b="1"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YouTube is one of the biggest tech systems in the world.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Understanding programming, networking, AI, and cloud computing.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Careers: software engineer, data scientist, UI/UX, cloud architect.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950" y="2703826"/>
            <a:ext cx="2710451" cy="1524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9925" y="2832175"/>
            <a:ext cx="1396275" cy="139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18725" y="2489100"/>
            <a:ext cx="2261726" cy="2261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The Big Picture: YouTube Architecture</a:t>
            </a:r>
            <a:endParaRPr b="1"/>
          </a:p>
        </p:txBody>
      </p:sp>
      <p:pic>
        <p:nvPicPr>
          <p:cNvPr id="70" name="Google Shape;70;p15" title="highlevelOverview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1938" y="1079900"/>
            <a:ext cx="5453325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2517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Uploading a Video</a:t>
            </a:r>
            <a:endParaRPr b="1"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824450"/>
            <a:ext cx="8520600" cy="374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User uploads in </a:t>
            </a:r>
            <a:r>
              <a:rPr b="1" lang="en">
                <a:solidFill>
                  <a:schemeClr val="dk1"/>
                </a:solidFill>
              </a:rPr>
              <a:t>chunks</a:t>
            </a:r>
            <a:endParaRPr b="1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Chunks stored temporarily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After upload → video moves into processing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 title="UploadServic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1475" y="2151300"/>
            <a:ext cx="4921050" cy="264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326425"/>
            <a:ext cx="8520600" cy="61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500"/>
              <a:t>Video Processing (Transcoding)</a:t>
            </a:r>
            <a:endParaRPr sz="2500"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895550"/>
            <a:ext cx="8520600" cy="367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System converts video into </a:t>
            </a:r>
            <a:r>
              <a:rPr b="1" lang="en">
                <a:solidFill>
                  <a:schemeClr val="dk1"/>
                </a:solidFill>
              </a:rPr>
              <a:t>multiple qualities</a:t>
            </a:r>
            <a:r>
              <a:rPr lang="en">
                <a:solidFill>
                  <a:schemeClr val="dk1"/>
                </a:solidFill>
              </a:rPr>
              <a:t> (144p to 4K)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Creates different </a:t>
            </a:r>
            <a:r>
              <a:rPr b="1" lang="en">
                <a:solidFill>
                  <a:schemeClr val="dk1"/>
                </a:solidFill>
              </a:rPr>
              <a:t>codecs</a:t>
            </a:r>
            <a:r>
              <a:rPr lang="en">
                <a:solidFill>
                  <a:schemeClr val="dk1"/>
                </a:solidFill>
              </a:rPr>
              <a:t> (H.264, VP9, AV1)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Makes videos work on all devices + connections.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7" title="ProcessingServic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6788" y="2103800"/>
            <a:ext cx="5250424" cy="259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Storing Videos</a:t>
            </a:r>
            <a:endParaRPr b="1"/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Videos stored in Google Cloud Storage (GCS)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Metadata stored separately (titles, likes, comments)</a:t>
            </a:r>
            <a:endParaRPr/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2285734"/>
            <a:ext cx="4018150" cy="1771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/>
          <p:cNvPicPr preferRelativeResize="0"/>
          <p:nvPr/>
        </p:nvPicPr>
        <p:blipFill rotWithShape="1">
          <a:blip r:embed="rId4">
            <a:alphaModFix/>
          </a:blip>
          <a:srcRect b="7387" l="0" r="0" t="5291"/>
          <a:stretch/>
        </p:blipFill>
        <p:spPr>
          <a:xfrm>
            <a:off x="562900" y="2109550"/>
            <a:ext cx="3422900" cy="224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How YouTube Streams Videos to You</a:t>
            </a:r>
            <a:endParaRPr b="1"/>
          </a:p>
        </p:txBody>
      </p:sp>
      <p:sp>
        <p:nvSpPr>
          <p:cNvPr id="98" name="Google Shape;98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Uses </a:t>
            </a:r>
            <a:r>
              <a:rPr b="1" lang="en">
                <a:solidFill>
                  <a:schemeClr val="dk1"/>
                </a:solidFill>
              </a:rPr>
              <a:t>adaptive bitrate streaming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Uses protocols: DASH / HLS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Player monitors your internet speed every second.</a:t>
            </a:r>
            <a:endParaRPr/>
          </a:p>
        </p:txBody>
      </p:sp>
      <p:pic>
        <p:nvPicPr>
          <p:cNvPr id="99" name="Google Shape;99;p19"/>
          <p:cNvPicPr preferRelativeResize="0"/>
          <p:nvPr/>
        </p:nvPicPr>
        <p:blipFill rotWithShape="1">
          <a:blip r:embed="rId3">
            <a:alphaModFix/>
          </a:blip>
          <a:srcRect b="32849" l="0" r="0" t="11484"/>
          <a:stretch/>
        </p:blipFill>
        <p:spPr>
          <a:xfrm>
            <a:off x="736613" y="2253200"/>
            <a:ext cx="7670774" cy="195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Content Delivery Network (CDN)</a:t>
            </a:r>
            <a:endParaRPr b="1"/>
          </a:p>
        </p:txBody>
      </p:sp>
      <p:sp>
        <p:nvSpPr>
          <p:cNvPr id="105" name="Google Shape;105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YouTube videos cached near you.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Videos from servers in Asia, not the US.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06" name="Google Shape;106;p20"/>
          <p:cNvPicPr preferRelativeResize="0"/>
          <p:nvPr/>
        </p:nvPicPr>
        <p:blipFill rotWithShape="1">
          <a:blip r:embed="rId3">
            <a:alphaModFix/>
          </a:blip>
          <a:srcRect b="0" l="0" r="0" t="19948"/>
          <a:stretch/>
        </p:blipFill>
        <p:spPr>
          <a:xfrm>
            <a:off x="2121100" y="1959675"/>
            <a:ext cx="4901800" cy="29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>
            <p:ph type="title"/>
          </p:nvPr>
        </p:nvSpPr>
        <p:spPr>
          <a:xfrm>
            <a:off x="311700" y="369375"/>
            <a:ext cx="8520600" cy="60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500"/>
              <a:t>YouTube Search</a:t>
            </a:r>
            <a:endParaRPr sz="2500"/>
          </a:p>
        </p:txBody>
      </p:sp>
      <p:sp>
        <p:nvSpPr>
          <p:cNvPr id="112" name="Google Shape;112;p21"/>
          <p:cNvSpPr txBox="1"/>
          <p:nvPr>
            <p:ph idx="1" type="body"/>
          </p:nvPr>
        </p:nvSpPr>
        <p:spPr>
          <a:xfrm>
            <a:off x="311700" y="970725"/>
            <a:ext cx="8520600" cy="359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YouTube uses a search engine (like Google).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Indexes titles, tags, descriptions.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Uses Elasticsearch-like system.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3" name="Google Shape;113;p21" title="SearchServic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3475" y="2291750"/>
            <a:ext cx="6677025" cy="220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