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7" d="100"/>
          <a:sy n="87" d="100"/>
        </p:scale>
        <p:origin x="528"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3F643C0-0196-44E4-A3F5-91A5FB2D5ECA}" type="datetimeFigureOut">
              <a:rPr lang="en-US" smtClean="0"/>
              <a:t>12/13/2025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EE851-1116-4BFA-8E60-48206BB20C17}" type="slidenum">
              <a:rPr lang="en-US" smtClean="0"/>
              <a:t>‹#›</a:t>
            </a:fld>
            <a:endParaRPr lang="en-US"/>
          </a:p>
        </p:txBody>
      </p:sp>
    </p:spTree>
    <p:extLst>
      <p:ext uri="{BB962C8B-B14F-4D97-AF65-F5344CB8AC3E}">
        <p14:creationId xmlns:p14="http://schemas.microsoft.com/office/powerpoint/2010/main" val="1001130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F643C0-0196-44E4-A3F5-91A5FB2D5ECA}" type="datetimeFigureOut">
              <a:rPr lang="en-US" smtClean="0"/>
              <a:t>12/13/2025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EE851-1116-4BFA-8E60-48206BB20C17}" type="slidenum">
              <a:rPr lang="en-US" smtClean="0"/>
              <a:t>‹#›</a:t>
            </a:fld>
            <a:endParaRPr lang="en-US"/>
          </a:p>
        </p:txBody>
      </p:sp>
    </p:spTree>
    <p:extLst>
      <p:ext uri="{BB962C8B-B14F-4D97-AF65-F5344CB8AC3E}">
        <p14:creationId xmlns:p14="http://schemas.microsoft.com/office/powerpoint/2010/main" val="969307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F643C0-0196-44E4-A3F5-91A5FB2D5ECA}" type="datetimeFigureOut">
              <a:rPr lang="en-US" smtClean="0"/>
              <a:t>12/13/2025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EE851-1116-4BFA-8E60-48206BB20C17}" type="slidenum">
              <a:rPr lang="en-US" smtClean="0"/>
              <a:t>‹#›</a:t>
            </a:fld>
            <a:endParaRPr lang="en-US"/>
          </a:p>
        </p:txBody>
      </p:sp>
    </p:spTree>
    <p:extLst>
      <p:ext uri="{BB962C8B-B14F-4D97-AF65-F5344CB8AC3E}">
        <p14:creationId xmlns:p14="http://schemas.microsoft.com/office/powerpoint/2010/main" val="2070086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F643C0-0196-44E4-A3F5-91A5FB2D5ECA}" type="datetimeFigureOut">
              <a:rPr lang="en-US" smtClean="0"/>
              <a:t>12/13/2025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EE851-1116-4BFA-8E60-48206BB20C17}" type="slidenum">
              <a:rPr lang="en-US" smtClean="0"/>
              <a:t>‹#›</a:t>
            </a:fld>
            <a:endParaRPr lang="en-US"/>
          </a:p>
        </p:txBody>
      </p:sp>
    </p:spTree>
    <p:extLst>
      <p:ext uri="{BB962C8B-B14F-4D97-AF65-F5344CB8AC3E}">
        <p14:creationId xmlns:p14="http://schemas.microsoft.com/office/powerpoint/2010/main" val="1598287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3F643C0-0196-44E4-A3F5-91A5FB2D5ECA}" type="datetimeFigureOut">
              <a:rPr lang="en-US" smtClean="0"/>
              <a:t>12/13/2025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EE851-1116-4BFA-8E60-48206BB20C17}" type="slidenum">
              <a:rPr lang="en-US" smtClean="0"/>
              <a:t>‹#›</a:t>
            </a:fld>
            <a:endParaRPr lang="en-US"/>
          </a:p>
        </p:txBody>
      </p:sp>
    </p:spTree>
    <p:extLst>
      <p:ext uri="{BB962C8B-B14F-4D97-AF65-F5344CB8AC3E}">
        <p14:creationId xmlns:p14="http://schemas.microsoft.com/office/powerpoint/2010/main" val="1541484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3F643C0-0196-44E4-A3F5-91A5FB2D5ECA}" type="datetimeFigureOut">
              <a:rPr lang="en-US" smtClean="0"/>
              <a:t>12/13/2025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4EE851-1116-4BFA-8E60-48206BB20C17}" type="slidenum">
              <a:rPr lang="en-US" smtClean="0"/>
              <a:t>‹#›</a:t>
            </a:fld>
            <a:endParaRPr lang="en-US"/>
          </a:p>
        </p:txBody>
      </p:sp>
    </p:spTree>
    <p:extLst>
      <p:ext uri="{BB962C8B-B14F-4D97-AF65-F5344CB8AC3E}">
        <p14:creationId xmlns:p14="http://schemas.microsoft.com/office/powerpoint/2010/main" val="4124876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3F643C0-0196-44E4-A3F5-91A5FB2D5ECA}" type="datetimeFigureOut">
              <a:rPr lang="en-US" smtClean="0"/>
              <a:t>12/13/2025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4EE851-1116-4BFA-8E60-48206BB20C17}" type="slidenum">
              <a:rPr lang="en-US" smtClean="0"/>
              <a:t>‹#›</a:t>
            </a:fld>
            <a:endParaRPr lang="en-US"/>
          </a:p>
        </p:txBody>
      </p:sp>
    </p:spTree>
    <p:extLst>
      <p:ext uri="{BB962C8B-B14F-4D97-AF65-F5344CB8AC3E}">
        <p14:creationId xmlns:p14="http://schemas.microsoft.com/office/powerpoint/2010/main" val="20713177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3F643C0-0196-44E4-A3F5-91A5FB2D5ECA}" type="datetimeFigureOut">
              <a:rPr lang="en-US" smtClean="0"/>
              <a:t>12/13/2025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4EE851-1116-4BFA-8E60-48206BB20C17}" type="slidenum">
              <a:rPr lang="en-US" smtClean="0"/>
              <a:t>‹#›</a:t>
            </a:fld>
            <a:endParaRPr lang="en-US"/>
          </a:p>
        </p:txBody>
      </p:sp>
    </p:spTree>
    <p:extLst>
      <p:ext uri="{BB962C8B-B14F-4D97-AF65-F5344CB8AC3E}">
        <p14:creationId xmlns:p14="http://schemas.microsoft.com/office/powerpoint/2010/main" val="484987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F643C0-0196-44E4-A3F5-91A5FB2D5ECA}" type="datetimeFigureOut">
              <a:rPr lang="en-US" smtClean="0"/>
              <a:t>12/13/2025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4EE851-1116-4BFA-8E60-48206BB20C17}" type="slidenum">
              <a:rPr lang="en-US" smtClean="0"/>
              <a:t>‹#›</a:t>
            </a:fld>
            <a:endParaRPr lang="en-US"/>
          </a:p>
        </p:txBody>
      </p:sp>
    </p:spTree>
    <p:extLst>
      <p:ext uri="{BB962C8B-B14F-4D97-AF65-F5344CB8AC3E}">
        <p14:creationId xmlns:p14="http://schemas.microsoft.com/office/powerpoint/2010/main" val="2639161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3F643C0-0196-44E4-A3F5-91A5FB2D5ECA}" type="datetimeFigureOut">
              <a:rPr lang="en-US" smtClean="0"/>
              <a:t>12/13/2025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4EE851-1116-4BFA-8E60-48206BB20C17}" type="slidenum">
              <a:rPr lang="en-US" smtClean="0"/>
              <a:t>‹#›</a:t>
            </a:fld>
            <a:endParaRPr lang="en-US"/>
          </a:p>
        </p:txBody>
      </p:sp>
    </p:spTree>
    <p:extLst>
      <p:ext uri="{BB962C8B-B14F-4D97-AF65-F5344CB8AC3E}">
        <p14:creationId xmlns:p14="http://schemas.microsoft.com/office/powerpoint/2010/main" val="3213111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3F643C0-0196-44E4-A3F5-91A5FB2D5ECA}" type="datetimeFigureOut">
              <a:rPr lang="en-US" smtClean="0"/>
              <a:t>12/13/2025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4EE851-1116-4BFA-8E60-48206BB20C17}" type="slidenum">
              <a:rPr lang="en-US" smtClean="0"/>
              <a:t>‹#›</a:t>
            </a:fld>
            <a:endParaRPr lang="en-US"/>
          </a:p>
        </p:txBody>
      </p:sp>
    </p:spTree>
    <p:extLst>
      <p:ext uri="{BB962C8B-B14F-4D97-AF65-F5344CB8AC3E}">
        <p14:creationId xmlns:p14="http://schemas.microsoft.com/office/powerpoint/2010/main" val="4030019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F643C0-0196-44E4-A3F5-91A5FB2D5ECA}" type="datetimeFigureOut">
              <a:rPr lang="en-US" smtClean="0"/>
              <a:t>12/13/2025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4EE851-1116-4BFA-8E60-48206BB20C17}" type="slidenum">
              <a:rPr lang="en-US" smtClean="0"/>
              <a:t>‹#›</a:t>
            </a:fld>
            <a:endParaRPr lang="en-US"/>
          </a:p>
        </p:txBody>
      </p:sp>
    </p:spTree>
    <p:extLst>
      <p:ext uri="{BB962C8B-B14F-4D97-AF65-F5344CB8AC3E}">
        <p14:creationId xmlns:p14="http://schemas.microsoft.com/office/powerpoint/2010/main" val="16302588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34108" y="1063868"/>
            <a:ext cx="5943600" cy="2862322"/>
          </a:xfrm>
          <a:prstGeom prst="rect">
            <a:avLst/>
          </a:prstGeom>
          <a:noFill/>
        </p:spPr>
        <p:txBody>
          <a:bodyPr wrap="square" rtlCol="0">
            <a:spAutoFit/>
          </a:bodyPr>
          <a:lstStyle/>
          <a:p>
            <a:r>
              <a:rPr lang="en-US" dirty="0" smtClean="0"/>
              <a:t>1. Introduction:</a:t>
            </a:r>
          </a:p>
          <a:p>
            <a:endParaRPr lang="en-US" dirty="0" smtClean="0"/>
          </a:p>
          <a:p>
            <a:r>
              <a:rPr lang="en-US" dirty="0" smtClean="0"/>
              <a:t>Facebook (now under Meta Platforms) is a large-scale social media platform that allows users to connect, share content, communicate, and do business online. Internally, Facebook works by combining user devices, powerful servers, databases, algorithms, and cloud infrastructure to deliver posts, videos, live streams, and marketplace services in real time. This document explains, in a simple and clear way, how Facebook works behind the scenes.</a:t>
            </a:r>
            <a:endParaRPr lang="en-US" dirty="0"/>
          </a:p>
        </p:txBody>
      </p:sp>
      <p:sp>
        <p:nvSpPr>
          <p:cNvPr id="25" name="TextBox 24"/>
          <p:cNvSpPr txBox="1"/>
          <p:nvPr/>
        </p:nvSpPr>
        <p:spPr>
          <a:xfrm>
            <a:off x="7200900" y="1767254"/>
            <a:ext cx="1943100" cy="2681654"/>
          </a:xfrm>
          <a:prstGeom prst="rect">
            <a:avLst/>
          </a:prstGeom>
          <a:noFill/>
        </p:spPr>
        <p:txBody>
          <a:bodyPr wrap="square" rtlCol="0">
            <a:spAutoFit/>
          </a:bodyPr>
          <a:lstStyle/>
          <a:p>
            <a:endParaRPr lang="en-US" dirty="0"/>
          </a:p>
        </p:txBody>
      </p:sp>
      <p:pic>
        <p:nvPicPr>
          <p:cNvPr id="27" name="Picture 2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77708" y="2294792"/>
            <a:ext cx="5547946" cy="4281853"/>
          </a:xfrm>
          <a:prstGeom prst="rect">
            <a:avLst/>
          </a:prstGeom>
        </p:spPr>
      </p:pic>
    </p:spTree>
    <p:extLst>
      <p:ext uri="{BB962C8B-B14F-4D97-AF65-F5344CB8AC3E}">
        <p14:creationId xmlns:p14="http://schemas.microsoft.com/office/powerpoint/2010/main" val="31904070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0485" y="879231"/>
            <a:ext cx="8044961" cy="2862322"/>
          </a:xfrm>
          <a:prstGeom prst="rect">
            <a:avLst/>
          </a:prstGeom>
          <a:noFill/>
        </p:spPr>
        <p:txBody>
          <a:bodyPr wrap="square" rtlCol="0">
            <a:spAutoFit/>
          </a:bodyPr>
          <a:lstStyle/>
          <a:p>
            <a:r>
              <a:rPr lang="en-US" dirty="0" smtClean="0"/>
              <a:t>2. User Accounts and Profiles</a:t>
            </a:r>
          </a:p>
          <a:p>
            <a:endParaRPr lang="en-US" dirty="0" smtClean="0"/>
          </a:p>
          <a:p>
            <a:r>
              <a:rPr lang="en-US" dirty="0" smtClean="0"/>
              <a:t>When a user creates a Facebook account, their basic information (name, email, password hash, profile data) is stored securely in Facebook’s databases.</a:t>
            </a:r>
          </a:p>
          <a:p>
            <a:endParaRPr lang="en-US" dirty="0" smtClean="0"/>
          </a:p>
          <a:p>
            <a:pPr marL="285750" indent="-285750">
              <a:buFont typeface="Arial" panose="020B0604020202020204" pitchFamily="34" charset="0"/>
              <a:buChar char="•"/>
            </a:pPr>
            <a:r>
              <a:rPr lang="en-US" dirty="0" smtClean="0"/>
              <a:t>Each user is assigned a unique user ID.</a:t>
            </a:r>
          </a:p>
          <a:p>
            <a:pPr marL="285750" indent="-285750">
              <a:buFont typeface="Arial" panose="020B0604020202020204" pitchFamily="34" charset="0"/>
              <a:buChar char="•"/>
            </a:pPr>
            <a:r>
              <a:rPr lang="en-US" dirty="0" smtClean="0"/>
              <a:t>Profile photos, cover photos, and personal details are linked to this ID.</a:t>
            </a:r>
          </a:p>
          <a:p>
            <a:pPr marL="285750" indent="-285750">
              <a:buFont typeface="Arial" panose="020B0604020202020204" pitchFamily="34" charset="0"/>
              <a:buChar char="•"/>
            </a:pPr>
            <a:r>
              <a:rPr lang="en-US" dirty="0" smtClean="0"/>
              <a:t>Login authentication ensures that only the correct user can access the account.</a:t>
            </a:r>
          </a:p>
          <a:p>
            <a:endParaRPr lang="en-US" dirty="0" smtClean="0"/>
          </a:p>
          <a:p>
            <a:r>
              <a:rPr lang="en-US" dirty="0" smtClean="0"/>
              <a:t>Facebook uses encryption and access control to protect user data.</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4546" y="3741553"/>
            <a:ext cx="6110654" cy="2891772"/>
          </a:xfrm>
          <a:prstGeom prst="rect">
            <a:avLst/>
          </a:prstGeom>
        </p:spPr>
      </p:pic>
    </p:spTree>
    <p:extLst>
      <p:ext uri="{BB962C8B-B14F-4D97-AF65-F5344CB8AC3E}">
        <p14:creationId xmlns:p14="http://schemas.microsoft.com/office/powerpoint/2010/main" val="4257399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89085" y="413238"/>
            <a:ext cx="9363807" cy="5355312"/>
          </a:xfrm>
          <a:prstGeom prst="rect">
            <a:avLst/>
          </a:prstGeom>
          <a:noFill/>
        </p:spPr>
        <p:txBody>
          <a:bodyPr wrap="square" rtlCol="0">
            <a:spAutoFit/>
          </a:bodyPr>
          <a:lstStyle/>
          <a:p>
            <a:r>
              <a:rPr lang="en-US" dirty="0" smtClean="0"/>
              <a:t> 3. Posts and News Feed</a:t>
            </a:r>
          </a:p>
          <a:p>
            <a:endParaRPr lang="en-US" dirty="0" smtClean="0"/>
          </a:p>
          <a:p>
            <a:r>
              <a:rPr lang="en-US" dirty="0" smtClean="0"/>
              <a:t>3.1 Creating a Post</a:t>
            </a:r>
          </a:p>
          <a:p>
            <a:r>
              <a:rPr lang="en-US" dirty="0" smtClean="0"/>
              <a:t>When a user creates a post (text, image, or video):</a:t>
            </a:r>
          </a:p>
          <a:p>
            <a:pPr marL="285750" indent="-285750">
              <a:buFont typeface="Arial" panose="020B0604020202020204" pitchFamily="34" charset="0"/>
              <a:buChar char="•"/>
            </a:pPr>
            <a:r>
              <a:rPr lang="en-US" dirty="0" smtClean="0"/>
              <a:t> The content is sent from the user’s device to Facebook’s</a:t>
            </a:r>
          </a:p>
          <a:p>
            <a:r>
              <a:rPr lang="en-US" dirty="0" smtClean="0"/>
              <a:t> servers.</a:t>
            </a:r>
          </a:p>
          <a:p>
            <a:pPr marL="285750" indent="-285750">
              <a:buFont typeface="Arial" panose="020B0604020202020204" pitchFamily="34" charset="0"/>
              <a:buChar char="•"/>
            </a:pPr>
            <a:r>
              <a:rPr lang="en-US" dirty="0" smtClean="0"/>
              <a:t>Text is stored in databases.</a:t>
            </a:r>
          </a:p>
          <a:p>
            <a:pPr marL="285750" indent="-285750">
              <a:buFont typeface="Arial" panose="020B0604020202020204" pitchFamily="34" charset="0"/>
              <a:buChar char="•"/>
            </a:pPr>
            <a:r>
              <a:rPr lang="en-US" dirty="0" smtClean="0"/>
              <a:t>Images and videos are stored in distributed storage systems.</a:t>
            </a:r>
          </a:p>
          <a:p>
            <a:endParaRPr lang="en-US" dirty="0" smtClean="0"/>
          </a:p>
          <a:p>
            <a:r>
              <a:rPr lang="en-US" dirty="0" smtClean="0"/>
              <a:t>3.2 News Feed Algorithm:</a:t>
            </a:r>
          </a:p>
          <a:p>
            <a:r>
              <a:rPr lang="en-US" dirty="0" smtClean="0"/>
              <a:t>Facebook does not show posts randomly. Instead, it uses </a:t>
            </a:r>
          </a:p>
          <a:p>
            <a:r>
              <a:rPr lang="en-US" dirty="0" smtClean="0"/>
              <a:t>algorithms to decide what appears in the News Feed.</a:t>
            </a:r>
          </a:p>
          <a:p>
            <a:r>
              <a:rPr lang="en-US" dirty="0" smtClean="0"/>
              <a:t>The algorithm considers:</a:t>
            </a:r>
          </a:p>
          <a:p>
            <a:pPr marL="285750" indent="-285750">
              <a:buFont typeface="Arial" panose="020B0604020202020204" pitchFamily="34" charset="0"/>
              <a:buChar char="•"/>
            </a:pPr>
            <a:r>
              <a:rPr lang="en-US" dirty="0" smtClean="0"/>
              <a:t>Who posted the content</a:t>
            </a:r>
          </a:p>
          <a:p>
            <a:pPr marL="285750" indent="-285750">
              <a:buFont typeface="Arial" panose="020B0604020202020204" pitchFamily="34" charset="0"/>
              <a:buChar char="•"/>
            </a:pPr>
            <a:r>
              <a:rPr lang="en-US" dirty="0" smtClean="0"/>
              <a:t>User interactions (likes, comments, shares)</a:t>
            </a:r>
          </a:p>
          <a:p>
            <a:pPr marL="285750" indent="-285750">
              <a:buFont typeface="Arial" panose="020B0604020202020204" pitchFamily="34" charset="0"/>
              <a:buChar char="•"/>
            </a:pPr>
            <a:r>
              <a:rPr lang="en-US" dirty="0" smtClean="0"/>
              <a:t>Post type (text, image, video)</a:t>
            </a:r>
          </a:p>
          <a:p>
            <a:pPr marL="285750" indent="-285750">
              <a:buFont typeface="Arial" panose="020B0604020202020204" pitchFamily="34" charset="0"/>
              <a:buChar char="•"/>
            </a:pPr>
            <a:r>
              <a:rPr lang="en-US" dirty="0" smtClean="0"/>
              <a:t>Time and relevance</a:t>
            </a:r>
          </a:p>
          <a:p>
            <a:endParaRPr lang="en-US" dirty="0" smtClean="0"/>
          </a:p>
          <a:p>
            <a:r>
              <a:rPr lang="en-US" dirty="0" smtClean="0"/>
              <a:t>This helps Facebook show content that is most likely to interest each user.</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1863" y="281354"/>
            <a:ext cx="5490137" cy="3165229"/>
          </a:xfrm>
          <a:prstGeom prst="rect">
            <a:avLst/>
          </a:prstGeom>
        </p:spPr>
      </p:pic>
    </p:spTree>
    <p:extLst>
      <p:ext uri="{BB962C8B-B14F-4D97-AF65-F5344CB8AC3E}">
        <p14:creationId xmlns:p14="http://schemas.microsoft.com/office/powerpoint/2010/main" val="36468292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1838" y="923192"/>
            <a:ext cx="7816362" cy="3416320"/>
          </a:xfrm>
          <a:prstGeom prst="rect">
            <a:avLst/>
          </a:prstGeom>
          <a:noFill/>
        </p:spPr>
        <p:txBody>
          <a:bodyPr wrap="square" rtlCol="0">
            <a:spAutoFit/>
          </a:bodyPr>
          <a:lstStyle/>
          <a:p>
            <a:r>
              <a:rPr lang="en-US" dirty="0" smtClean="0"/>
              <a:t>4. Short Videos (Reels)</a:t>
            </a:r>
          </a:p>
          <a:p>
            <a:endParaRPr lang="en-US" dirty="0" smtClean="0"/>
          </a:p>
          <a:p>
            <a:r>
              <a:rPr lang="en-US" dirty="0" smtClean="0"/>
              <a:t>Facebook Reels are short-form videos designed for fast consumption.</a:t>
            </a:r>
          </a:p>
          <a:p>
            <a:endParaRPr lang="en-US" dirty="0" smtClean="0"/>
          </a:p>
          <a:p>
            <a:r>
              <a:rPr lang="en-US" dirty="0" smtClean="0"/>
              <a:t>Internally:</a:t>
            </a:r>
          </a:p>
          <a:p>
            <a:endParaRPr lang="en-US" dirty="0" smtClean="0"/>
          </a:p>
          <a:p>
            <a:pPr marL="285750" indent="-285750">
              <a:buFont typeface="Arial" panose="020B0604020202020204" pitchFamily="34" charset="0"/>
              <a:buChar char="•"/>
            </a:pPr>
            <a:r>
              <a:rPr lang="en-US" dirty="0" smtClean="0"/>
              <a:t>Videos are uploaded and compressed into multiple resolutions.</a:t>
            </a:r>
          </a:p>
          <a:p>
            <a:pPr marL="285750" indent="-285750">
              <a:buFont typeface="Arial" panose="020B0604020202020204" pitchFamily="34" charset="0"/>
              <a:buChar char="•"/>
            </a:pPr>
            <a:r>
              <a:rPr lang="en-US" dirty="0" smtClean="0"/>
              <a:t>Copies are stored in global data centers.</a:t>
            </a:r>
          </a:p>
          <a:p>
            <a:pPr marL="285750" indent="-285750">
              <a:buFont typeface="Arial" panose="020B0604020202020204" pitchFamily="34" charset="0"/>
              <a:buChar char="•"/>
            </a:pPr>
            <a:r>
              <a:rPr lang="en-US" dirty="0" smtClean="0"/>
              <a:t>A recommendation system analyzes user behavior (watch time, likes, skips).</a:t>
            </a:r>
          </a:p>
          <a:p>
            <a:endParaRPr lang="en-US" dirty="0" smtClean="0"/>
          </a:p>
          <a:p>
            <a:r>
              <a:rPr lang="en-US" dirty="0" smtClean="0"/>
              <a:t>Based on this data, Facebook recommends Reels that match user interests. This is powered by machine learning models.</a:t>
            </a:r>
            <a:endParaRPr lang="en-U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15102" y="246183"/>
            <a:ext cx="3624890" cy="3323494"/>
          </a:xfrm>
          <a:prstGeom prst="rect">
            <a:avLst/>
          </a:prstGeom>
        </p:spPr>
      </p:pic>
    </p:spTree>
    <p:extLst>
      <p:ext uri="{BB962C8B-B14F-4D97-AF65-F5344CB8AC3E}">
        <p14:creationId xmlns:p14="http://schemas.microsoft.com/office/powerpoint/2010/main" val="27959939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4445" y="1046285"/>
            <a:ext cx="8308731" cy="3416320"/>
          </a:xfrm>
          <a:prstGeom prst="rect">
            <a:avLst/>
          </a:prstGeom>
          <a:noFill/>
        </p:spPr>
        <p:txBody>
          <a:bodyPr wrap="square" rtlCol="0">
            <a:spAutoFit/>
          </a:bodyPr>
          <a:lstStyle/>
          <a:p>
            <a:r>
              <a:rPr lang="en-US" dirty="0" smtClean="0"/>
              <a:t> 5. Facebook Live</a:t>
            </a:r>
          </a:p>
          <a:p>
            <a:endParaRPr lang="en-US" dirty="0" smtClean="0"/>
          </a:p>
          <a:p>
            <a:r>
              <a:rPr lang="en-US" dirty="0" smtClean="0"/>
              <a:t>Facebook Live allows users to broadcast video in real time.</a:t>
            </a:r>
          </a:p>
          <a:p>
            <a:endParaRPr lang="en-US" dirty="0" smtClean="0"/>
          </a:p>
          <a:p>
            <a:r>
              <a:rPr lang="en-US" dirty="0" smtClean="0"/>
              <a:t>How it works:</a:t>
            </a:r>
          </a:p>
          <a:p>
            <a:endParaRPr lang="en-US" dirty="0" smtClean="0"/>
          </a:p>
          <a:p>
            <a:pPr marL="285750" indent="-285750">
              <a:buFont typeface="Arial" panose="020B0604020202020204" pitchFamily="34" charset="0"/>
              <a:buChar char="•"/>
            </a:pPr>
            <a:r>
              <a:rPr lang="en-US" dirty="0" smtClean="0"/>
              <a:t>The live video is captured by the user’s device.</a:t>
            </a:r>
          </a:p>
          <a:p>
            <a:pPr marL="285750" indent="-285750">
              <a:buFont typeface="Arial" panose="020B0604020202020204" pitchFamily="34" charset="0"/>
              <a:buChar char="•"/>
            </a:pPr>
            <a:r>
              <a:rPr lang="en-US" dirty="0" smtClean="0"/>
              <a:t>Data is sent continuously to Facebook servers.</a:t>
            </a:r>
          </a:p>
          <a:p>
            <a:pPr marL="285750" indent="-285750">
              <a:buFont typeface="Arial" panose="020B0604020202020204" pitchFamily="34" charset="0"/>
              <a:buChar char="•"/>
            </a:pPr>
            <a:r>
              <a:rPr lang="en-US" dirty="0" smtClean="0"/>
              <a:t>The stream is distributed to viewers using content delivery networks (CDNs).</a:t>
            </a:r>
          </a:p>
          <a:p>
            <a:endParaRPr lang="en-US" dirty="0" smtClean="0"/>
          </a:p>
          <a:p>
            <a:r>
              <a:rPr lang="en-US" dirty="0" smtClean="0"/>
              <a:t>Comments and reactions are processed instantly, creating real-time interaction.</a:t>
            </a:r>
          </a:p>
          <a:p>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54828" y="675908"/>
            <a:ext cx="3970827" cy="2642405"/>
          </a:xfrm>
          <a:prstGeom prst="rect">
            <a:avLst/>
          </a:prstGeom>
        </p:spPr>
      </p:pic>
    </p:spTree>
    <p:extLst>
      <p:ext uri="{BB962C8B-B14F-4D97-AF65-F5344CB8AC3E}">
        <p14:creationId xmlns:p14="http://schemas.microsoft.com/office/powerpoint/2010/main" val="5123547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6669" y="896815"/>
            <a:ext cx="6444762" cy="3693319"/>
          </a:xfrm>
          <a:prstGeom prst="rect">
            <a:avLst/>
          </a:prstGeom>
          <a:noFill/>
        </p:spPr>
        <p:txBody>
          <a:bodyPr wrap="square" rtlCol="0">
            <a:spAutoFit/>
          </a:bodyPr>
          <a:lstStyle/>
          <a:p>
            <a:r>
              <a:rPr lang="en-US" dirty="0" smtClean="0"/>
              <a:t> 6. Facebook Marketplace</a:t>
            </a:r>
          </a:p>
          <a:p>
            <a:endParaRPr lang="en-US" dirty="0" smtClean="0"/>
          </a:p>
          <a:p>
            <a:r>
              <a:rPr lang="en-US" dirty="0" smtClean="0"/>
              <a:t>Facebook Marketplace is a platform for buying and selling items.</a:t>
            </a:r>
          </a:p>
          <a:p>
            <a:endParaRPr lang="en-US" dirty="0" smtClean="0"/>
          </a:p>
          <a:p>
            <a:r>
              <a:rPr lang="en-US" dirty="0" smtClean="0"/>
              <a:t>Internally:</a:t>
            </a:r>
          </a:p>
          <a:p>
            <a:endParaRPr lang="en-US" dirty="0" smtClean="0"/>
          </a:p>
          <a:p>
            <a:pPr marL="285750" indent="-285750">
              <a:buFont typeface="Arial" panose="020B0604020202020204" pitchFamily="34" charset="0"/>
              <a:buChar char="•"/>
            </a:pPr>
            <a:r>
              <a:rPr lang="en-US" dirty="0" smtClean="0"/>
              <a:t>Listings are stored with details such as price, location, and category.</a:t>
            </a:r>
          </a:p>
          <a:p>
            <a:pPr marL="285750" indent="-285750">
              <a:buFont typeface="Arial" panose="020B0604020202020204" pitchFamily="34" charset="0"/>
              <a:buChar char="•"/>
            </a:pPr>
            <a:r>
              <a:rPr lang="en-US" dirty="0" smtClean="0"/>
              <a:t>Search and filter systems help users find items nearby.</a:t>
            </a:r>
          </a:p>
          <a:p>
            <a:pPr marL="285750" indent="-285750">
              <a:buFont typeface="Arial" panose="020B0604020202020204" pitchFamily="34" charset="0"/>
              <a:buChar char="•"/>
            </a:pPr>
            <a:r>
              <a:rPr lang="en-US" dirty="0" smtClean="0"/>
              <a:t>Messaging is used for buyer–seller communication.</a:t>
            </a:r>
          </a:p>
          <a:p>
            <a:endParaRPr lang="en-US" dirty="0" smtClean="0"/>
          </a:p>
          <a:p>
            <a:r>
              <a:rPr lang="en-US" dirty="0" smtClean="0"/>
              <a:t>Marketplace uses location data and user preferences to show relevant products.</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96453" y="606577"/>
            <a:ext cx="4721470" cy="4273794"/>
          </a:xfrm>
          <a:prstGeom prst="rect">
            <a:avLst/>
          </a:prstGeom>
        </p:spPr>
      </p:pic>
    </p:spTree>
    <p:extLst>
      <p:ext uri="{BB962C8B-B14F-4D97-AF65-F5344CB8AC3E}">
        <p14:creationId xmlns:p14="http://schemas.microsoft.com/office/powerpoint/2010/main" val="39592096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8554" y="545123"/>
            <a:ext cx="8616461" cy="2585323"/>
          </a:xfrm>
          <a:prstGeom prst="rect">
            <a:avLst/>
          </a:prstGeom>
          <a:noFill/>
        </p:spPr>
        <p:txBody>
          <a:bodyPr wrap="square" rtlCol="0">
            <a:spAutoFit/>
          </a:bodyPr>
          <a:lstStyle/>
          <a:p>
            <a:r>
              <a:rPr lang="en-US" dirty="0" smtClean="0"/>
              <a:t> 7. Data Storage and Infrastructure</a:t>
            </a:r>
          </a:p>
          <a:p>
            <a:endParaRPr lang="en-US" dirty="0" smtClean="0"/>
          </a:p>
          <a:p>
            <a:r>
              <a:rPr lang="en-US" dirty="0" smtClean="0"/>
              <a:t>Facebook handles massive amounts of data every day.</a:t>
            </a:r>
          </a:p>
          <a:p>
            <a:endParaRPr lang="en-US" dirty="0" smtClean="0"/>
          </a:p>
          <a:p>
            <a:pPr marL="285750" indent="-285750">
              <a:buFont typeface="Arial" panose="020B0604020202020204" pitchFamily="34" charset="0"/>
              <a:buChar char="•"/>
            </a:pPr>
            <a:r>
              <a:rPr lang="en-US" dirty="0" smtClean="0"/>
              <a:t>Text data is stored in large-scale databases.</a:t>
            </a:r>
          </a:p>
          <a:p>
            <a:pPr marL="285750" indent="-285750">
              <a:buFont typeface="Arial" panose="020B0604020202020204" pitchFamily="34" charset="0"/>
              <a:buChar char="•"/>
            </a:pPr>
            <a:r>
              <a:rPr lang="en-US" dirty="0" smtClean="0"/>
              <a:t>Images and videos are stored in distributed file systems.</a:t>
            </a:r>
          </a:p>
          <a:p>
            <a:pPr marL="285750" indent="-285750">
              <a:buFont typeface="Arial" panose="020B0604020202020204" pitchFamily="34" charset="0"/>
              <a:buChar char="•"/>
            </a:pPr>
            <a:r>
              <a:rPr lang="en-US" dirty="0" smtClean="0"/>
              <a:t>Data centers are located around the world for speed and reliability.</a:t>
            </a:r>
          </a:p>
          <a:p>
            <a:endParaRPr lang="en-US" dirty="0" smtClean="0"/>
          </a:p>
          <a:p>
            <a:r>
              <a:rPr lang="en-US" dirty="0" smtClean="0"/>
              <a:t>Facebook uses backups, replication, and load balancing to ensure high availability.</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554" y="3436693"/>
            <a:ext cx="7526694" cy="2814638"/>
          </a:xfrm>
          <a:prstGeom prst="rect">
            <a:avLst/>
          </a:prstGeom>
        </p:spPr>
      </p:pic>
    </p:spTree>
    <p:extLst>
      <p:ext uri="{BB962C8B-B14F-4D97-AF65-F5344CB8AC3E}">
        <p14:creationId xmlns:p14="http://schemas.microsoft.com/office/powerpoint/2010/main" val="25238687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80292" y="1424354"/>
            <a:ext cx="4642339" cy="3165231"/>
          </a:xfrm>
          <a:prstGeom prst="rect">
            <a:avLst/>
          </a:prstGeom>
          <a:noFill/>
        </p:spPr>
        <p:txBody>
          <a:bodyPr wrap="square" rtlCol="0">
            <a:spAutoFit/>
          </a:bodyPr>
          <a:lstStyle/>
          <a:p>
            <a:r>
              <a:rPr lang="en-US" dirty="0" smtClean="0"/>
              <a:t>How All of This Is Possible</a:t>
            </a:r>
          </a:p>
          <a:p>
            <a:endParaRPr lang="en-US" dirty="0" smtClean="0"/>
          </a:p>
          <a:p>
            <a:r>
              <a:rPr lang="en-US" dirty="0" smtClean="0"/>
              <a:t>Facebook’s success is possible due to:</a:t>
            </a:r>
          </a:p>
          <a:p>
            <a:endParaRPr lang="en-US" dirty="0" smtClean="0"/>
          </a:p>
          <a:p>
            <a:pPr marL="285750" indent="-285750">
              <a:buFont typeface="Arial" panose="020B0604020202020204" pitchFamily="34" charset="0"/>
              <a:buChar char="•"/>
            </a:pPr>
            <a:r>
              <a:rPr lang="en-US" dirty="0" smtClean="0"/>
              <a:t>Cloud computing and global data centers</a:t>
            </a:r>
          </a:p>
          <a:p>
            <a:pPr marL="285750" indent="-285750">
              <a:buFont typeface="Arial" panose="020B0604020202020204" pitchFamily="34" charset="0"/>
              <a:buChar char="•"/>
            </a:pPr>
            <a:r>
              <a:rPr lang="en-US" dirty="0" smtClean="0"/>
              <a:t>Advanced algorithms and AI models</a:t>
            </a:r>
          </a:p>
          <a:p>
            <a:pPr marL="285750" indent="-285750">
              <a:buFont typeface="Arial" panose="020B0604020202020204" pitchFamily="34" charset="0"/>
              <a:buChar char="•"/>
            </a:pPr>
            <a:r>
              <a:rPr lang="en-US" dirty="0" smtClean="0"/>
              <a:t>High-speed networks and CDNs</a:t>
            </a:r>
          </a:p>
          <a:p>
            <a:pPr marL="285750" indent="-285750">
              <a:buFont typeface="Arial" panose="020B0604020202020204" pitchFamily="34" charset="0"/>
              <a:buChar char="•"/>
            </a:pPr>
            <a:r>
              <a:rPr lang="en-US" dirty="0"/>
              <a:t>S</a:t>
            </a:r>
            <a:r>
              <a:rPr lang="en-US" dirty="0" smtClean="0"/>
              <a:t>calable software architecture</a:t>
            </a:r>
          </a:p>
          <a:p>
            <a:endParaRPr lang="en-US" dirty="0" smtClean="0"/>
          </a:p>
          <a:p>
            <a:r>
              <a:rPr lang="en-US" dirty="0" smtClean="0"/>
              <a:t>These technologies allow Facebook to serve billions of users smoothly.</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4717" y="1282577"/>
            <a:ext cx="5769952" cy="2884976"/>
          </a:xfrm>
          <a:prstGeom prst="rect">
            <a:avLst/>
          </a:prstGeom>
        </p:spPr>
      </p:pic>
    </p:spTree>
    <p:extLst>
      <p:ext uri="{BB962C8B-B14F-4D97-AF65-F5344CB8AC3E}">
        <p14:creationId xmlns:p14="http://schemas.microsoft.com/office/powerpoint/2010/main" val="188888523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589</Words>
  <Application>Microsoft Office PowerPoint</Application>
  <PresentationFormat>Widescreen</PresentationFormat>
  <Paragraphs>83</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pc</cp:lastModifiedBy>
  <cp:revision>3</cp:revision>
  <dcterms:created xsi:type="dcterms:W3CDTF">2025-12-13T13:59:45Z</dcterms:created>
  <dcterms:modified xsi:type="dcterms:W3CDTF">2025-12-13T14:20:00Z</dcterms:modified>
</cp:coreProperties>
</file>